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4" r:id="rId1"/>
  </p:sldMasterIdLst>
  <p:sldIdLst>
    <p:sldId id="257" r:id="rId2"/>
    <p:sldId id="258" r:id="rId3"/>
    <p:sldId id="259" r:id="rId4"/>
    <p:sldId id="260" r:id="rId5"/>
    <p:sldId id="263" r:id="rId6"/>
    <p:sldId id="261" r:id="rId7"/>
    <p:sldId id="262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45720" tIns="45720" rIns="45720" bIns="45720" rtlCol="0" anchor="ctr">
            <a:normAutofit/>
          </a:bodyPr>
          <a:lstStyle>
            <a:lvl1pPr>
              <a:defRPr lang="en-US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58889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043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5035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568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60568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406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26480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000" b="0" kern="1200" spc="10" baseline="0" dirty="0">
                <a:solidFill>
                  <a:schemeClr val="tx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944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398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209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516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055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969696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rgbClr val="777777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9310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5" r:id="rId1"/>
    <p:sldLayoutId id="2147483796" r:id="rId2"/>
    <p:sldLayoutId id="2147483797" r:id="rId3"/>
    <p:sldLayoutId id="2147483798" r:id="rId4"/>
    <p:sldLayoutId id="2147483799" r:id="rId5"/>
    <p:sldLayoutId id="2147483800" r:id="rId6"/>
    <p:sldLayoutId id="2147483801" r:id="rId7"/>
    <p:sldLayoutId id="2147483802" r:id="rId8"/>
    <p:sldLayoutId id="2147483803" r:id="rId9"/>
    <p:sldLayoutId id="2147483804" r:id="rId10"/>
    <p:sldLayoutId id="214748380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hispering-sea-92037.herokuapp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hyperlink" Target="https://whispering-sea-92037.herokuapp.com/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Resume Finder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3000" dirty="0"/>
              <a:t>A tool for line managers</a:t>
            </a:r>
          </a:p>
          <a:p>
            <a:r>
              <a:rPr lang="en-US" dirty="0"/>
              <a:t>Noor </a:t>
            </a:r>
            <a:r>
              <a:rPr lang="en-US" dirty="0" err="1"/>
              <a:t>Altaweel</a:t>
            </a:r>
            <a:endParaRPr lang="en-US" dirty="0"/>
          </a:p>
          <a:p>
            <a:r>
              <a:rPr lang="en-US" dirty="0"/>
              <a:t>Jason Henry</a:t>
            </a:r>
          </a:p>
          <a:p>
            <a:r>
              <a:rPr lang="en-US" dirty="0"/>
              <a:t>Darius </a:t>
            </a:r>
            <a:r>
              <a:rPr lang="en-US" dirty="0" err="1"/>
              <a:t>Rafei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C12FFF-2200-415E-93DD-138519827B51}"/>
              </a:ext>
            </a:extLst>
          </p:cNvPr>
          <p:cNvSpPr/>
          <p:nvPr/>
        </p:nvSpPr>
        <p:spPr>
          <a:xfrm>
            <a:off x="11308360" y="0"/>
            <a:ext cx="883640" cy="68580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501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0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0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0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0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Site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28801"/>
            <a:ext cx="8477746" cy="3640822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800" dirty="0"/>
              <a:t>Purpose/Need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/>
              <a:t>Solution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/>
              <a:t>Technology Stack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/>
              <a:t>Features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/>
              <a:t>Demo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A1E0BA-6BD4-47B1-A7C7-265520BF1D74}"/>
              </a:ext>
            </a:extLst>
          </p:cNvPr>
          <p:cNvSpPr/>
          <p:nvPr/>
        </p:nvSpPr>
        <p:spPr>
          <a:xfrm>
            <a:off x="11308360" y="0"/>
            <a:ext cx="883640" cy="68580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7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Purpose/Need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864311"/>
            <a:ext cx="9905998" cy="39268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 many organizations recruitment teams drive the (tier 1) candidate screening process</a:t>
            </a:r>
            <a:r>
              <a:rPr lang="en-US" sz="2800" dirty="0"/>
              <a:t>.  </a:t>
            </a:r>
          </a:p>
          <a:p>
            <a:pPr marL="274320" lvl="1" indent="0">
              <a:buNone/>
            </a:pP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Challenges:</a:t>
            </a:r>
          </a:p>
          <a:p>
            <a:pPr lvl="2"/>
            <a:r>
              <a:rPr lang="en-US" sz="2000" dirty="0"/>
              <a:t>Recruitment personnel are not always “in sync” with line managers with regards to the specific resource needs (Required/Desired Skills, Importance/Weighting, etc.)</a:t>
            </a:r>
          </a:p>
          <a:p>
            <a:pPr lvl="2"/>
            <a:r>
              <a:rPr lang="en-US" sz="2000" dirty="0"/>
              <a:t>Recruiting staff often solely focus on “Firm” vs. “Contingent” positions (i.e. those where funding is in place vs. those that could become firm given the right candidate)</a:t>
            </a:r>
          </a:p>
          <a:p>
            <a:pPr marL="457200" lvl="1" indent="0">
              <a:buNone/>
            </a:pPr>
            <a:endParaRPr lang="en-US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CC906AF-C6A5-4917-9780-33E1D2B2AE54}"/>
              </a:ext>
            </a:extLst>
          </p:cNvPr>
          <p:cNvSpPr/>
          <p:nvPr/>
        </p:nvSpPr>
        <p:spPr>
          <a:xfrm>
            <a:off x="11308360" y="0"/>
            <a:ext cx="883640" cy="68580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350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– Resume Finder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879134"/>
            <a:ext cx="9688774" cy="45039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Benefits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/>
              <a:t>Increases hiring manager’ candidate visibility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600" dirty="0"/>
              <a:t>Many resumes that are submitted are never reviewed due to mismatch against posted job requisitions.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/>
              <a:t>  Allows managers to leverage candidate pool for more than just “Firm”    positions.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600" dirty="0"/>
              <a:t>Current employee performance.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600" dirty="0"/>
              <a:t>Short term need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600" dirty="0"/>
              <a:t>Response to customer ideas: “if we just had a good…..”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600" dirty="0"/>
              <a:t>Create open dialogue with candidates for future needs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600" dirty="0"/>
              <a:t>Creates a candidate pool that can be leveraged for targeted recruitment events, etc.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/>
              <a:t>Indirect collaboration with other line managers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600" dirty="0"/>
              <a:t>Manager Reviews</a:t>
            </a:r>
          </a:p>
          <a:p>
            <a:endParaRPr lang="en-US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4F5700-0E91-4E4B-9189-5A4B70C8B3D6}"/>
              </a:ext>
            </a:extLst>
          </p:cNvPr>
          <p:cNvSpPr/>
          <p:nvPr/>
        </p:nvSpPr>
        <p:spPr>
          <a:xfrm>
            <a:off x="11308360" y="0"/>
            <a:ext cx="883640" cy="68580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79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23EC5C2-0157-4B57-B00E-2F72234B2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Technology Stack</a:t>
            </a:r>
            <a:endParaRPr lang="en-U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1157D45-1F75-4F4E-9C8E-2FC81A2B85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4604" y="1632978"/>
            <a:ext cx="3590320" cy="731520"/>
          </a:xfrm>
        </p:spPr>
        <p:txBody>
          <a:bodyPr/>
          <a:lstStyle/>
          <a:p>
            <a:r>
              <a:rPr lang="en-US" sz="2400" b="1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FRONT</a:t>
            </a:r>
            <a:r>
              <a:rPr lang="en-US" sz="2400" b="1" i="1" dirty="0">
                <a:solidFill>
                  <a:srgbClr val="FF0000"/>
                </a:solidFill>
              </a:rPr>
              <a:t> </a:t>
            </a:r>
            <a:r>
              <a:rPr lang="en-US" sz="2400" b="1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END</a:t>
            </a:r>
            <a:r>
              <a:rPr lang="en-US" b="1" dirty="0"/>
              <a:t>	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F840805-50F2-4FB8-BC76-0E433A3463A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829438" y="1655396"/>
            <a:ext cx="4480560" cy="731520"/>
          </a:xfrm>
        </p:spPr>
        <p:txBody>
          <a:bodyPr>
            <a:normAutofit/>
          </a:bodyPr>
          <a:lstStyle/>
          <a:p>
            <a:r>
              <a:rPr lang="en-US" sz="2400" b="1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BACK 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AE7CC1-2A80-4AD8-93C1-941CE7556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975" y="2859549"/>
            <a:ext cx="3200677" cy="38103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FC4E0C1-36B2-47DE-BAEF-2D07EF2C6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348" y="115951"/>
            <a:ext cx="1547299" cy="1286721"/>
          </a:xfrm>
          <a:prstGeom prst="roundRect">
            <a:avLst>
              <a:gd name="adj" fmla="val 8594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015B9654-135B-4294-B361-5F7D8DB8744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325218" y="2589268"/>
            <a:ext cx="892544" cy="739186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B3F4672-708B-43B0-BC5B-92BEC2EB8C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40076" y="2449399"/>
            <a:ext cx="4480560" cy="3664650"/>
          </a:xfrm>
        </p:spPr>
        <p:txBody>
          <a:bodyPr numCol="1"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Mongo DB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Node.js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Express and </a:t>
            </a:r>
            <a:r>
              <a:rPr lang="en-US" dirty="0" err="1"/>
              <a:t>axios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Build script to connect front end to back end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Github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Heroku / EL beanstalk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917CABB-9291-4741-8D8F-28B5BE43C498}"/>
              </a:ext>
            </a:extLst>
          </p:cNvPr>
          <p:cNvSpPr/>
          <p:nvPr/>
        </p:nvSpPr>
        <p:spPr>
          <a:xfrm>
            <a:off x="1594604" y="2364498"/>
            <a:ext cx="4020076" cy="3831818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HTML 5/ CSS                                       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React.js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react-router-</a:t>
            </a:r>
            <a:r>
              <a:rPr lang="en-US" dirty="0" err="1"/>
              <a:t>dom</a:t>
            </a: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react-bootstrap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amazon-</a:t>
            </a:r>
            <a:r>
              <a:rPr lang="en-US" dirty="0" err="1"/>
              <a:t>cognito</a:t>
            </a:r>
            <a:r>
              <a:rPr lang="en-US" dirty="0"/>
              <a:t>-identity-</a:t>
            </a:r>
            <a:r>
              <a:rPr lang="en-US" dirty="0" err="1"/>
              <a:t>js</a:t>
            </a:r>
            <a:r>
              <a:rPr lang="en-US" dirty="0"/>
              <a:t> and AWS- SDK , crypto.js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/>
              <a:t>S3 storage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C25D1D2-230E-41CD-A8EF-F7FAE52A4E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077" y="3702709"/>
            <a:ext cx="793972" cy="793972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120B41F-F637-4FB1-8C98-6FC306DC5CF9}"/>
              </a:ext>
            </a:extLst>
          </p:cNvPr>
          <p:cNvSpPr/>
          <p:nvPr/>
        </p:nvSpPr>
        <p:spPr>
          <a:xfrm>
            <a:off x="11308360" y="0"/>
            <a:ext cx="883640" cy="68580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D0CE749-A993-41F1-B2F1-06B6F513D9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208" y="4745213"/>
            <a:ext cx="808011" cy="794453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2308953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Architecture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833C93-4CAD-4C02-B500-C22C870E71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107" y="2234914"/>
            <a:ext cx="7594743" cy="3517815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6FBA905-B225-4F38-9E36-F82D018DFF0E}"/>
              </a:ext>
            </a:extLst>
          </p:cNvPr>
          <p:cNvSpPr/>
          <p:nvPr/>
        </p:nvSpPr>
        <p:spPr>
          <a:xfrm>
            <a:off x="11308360" y="0"/>
            <a:ext cx="883640" cy="68580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3274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997477"/>
            <a:ext cx="7319006" cy="379372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b="1" dirty="0"/>
              <a:t>Beta Release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Manager Creation and Authentication via </a:t>
            </a:r>
            <a:r>
              <a:rPr lang="en-US" sz="2000" dirty="0" err="1"/>
              <a:t>Cognito</a:t>
            </a:r>
            <a:endParaRPr lang="en-US" sz="2000" dirty="0"/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Candidate Record Entry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Candidate resume stored in AWS S3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Candidate Reviews</a:t>
            </a:r>
            <a:endParaRPr lang="en-US" sz="2000" strike="sngStrike" dirty="0"/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Resume Text Search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/>
              <a:t>Candidate Profile</a:t>
            </a:r>
          </a:p>
          <a:p>
            <a:pPr lvl="1" indent="0">
              <a:buNone/>
            </a:pPr>
            <a:endParaRPr lang="en-US" sz="20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ED4B394-DA25-4A6B-B578-150DB0068993}"/>
              </a:ext>
            </a:extLst>
          </p:cNvPr>
          <p:cNvSpPr/>
          <p:nvPr/>
        </p:nvSpPr>
        <p:spPr>
          <a:xfrm>
            <a:off x="11308360" y="0"/>
            <a:ext cx="883640" cy="68580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E754B1-0F03-41EC-A766-F20804062B33}"/>
              </a:ext>
            </a:extLst>
          </p:cNvPr>
          <p:cNvSpPr txBox="1"/>
          <p:nvPr/>
        </p:nvSpPr>
        <p:spPr>
          <a:xfrm>
            <a:off x="7386222" y="5241642"/>
            <a:ext cx="46430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hlinkClick r:id="rId2"/>
              </a:rPr>
              <a:t>whispering-sea</a:t>
            </a:r>
            <a:endParaRPr lang="en-US" sz="280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9E58C7-C1E8-4D80-B447-B9C904150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6222" y="5794660"/>
            <a:ext cx="1233627" cy="4934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A305D8-2ADB-4767-89C3-4831397A2A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9304" y="5764862"/>
            <a:ext cx="803235" cy="52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37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umeApp">
            <a:hlinkClick r:id="" action="ppaction://media"/>
            <a:extLst>
              <a:ext uri="{FF2B5EF4-FFF2-40B4-BE49-F238E27FC236}">
                <a16:creationId xmlns:a16="http://schemas.microsoft.com/office/drawing/2014/main" id="{1DA00BE2-FF11-46C7-BE42-4297F03235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00049" y="1083442"/>
            <a:ext cx="6515403" cy="37508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2538EC-CEAF-43A2-B8AA-08D4EEB57848}"/>
              </a:ext>
            </a:extLst>
          </p:cNvPr>
          <p:cNvSpPr txBox="1"/>
          <p:nvPr/>
        </p:nvSpPr>
        <p:spPr>
          <a:xfrm>
            <a:off x="7386222" y="5241642"/>
            <a:ext cx="46430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hlinkClick r:id="rId5"/>
              </a:rPr>
              <a:t>whispering-sea</a:t>
            </a:r>
            <a:endParaRPr lang="en-US" sz="280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5B6427-11F6-4394-A9E6-DF1C6D17D5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86222" y="5794660"/>
            <a:ext cx="1233627" cy="4934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C326E5-94DA-4621-9692-FC68159553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79304" y="5764862"/>
            <a:ext cx="803235" cy="52325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905094C9-1993-43FD-8FD3-569E844F3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211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B4B30"/>
      </a:accent2>
      <a:accent3>
        <a:srgbClr val="B5AE53"/>
      </a:accent3>
      <a:accent4>
        <a:srgbClr val="6F6A7A"/>
      </a:accent4>
      <a:accent5>
        <a:srgbClr val="E8B54D"/>
      </a:accent5>
      <a:accent6>
        <a:srgbClr val="8A7952"/>
      </a:accent6>
      <a:hlink>
        <a:srgbClr val="9F9F0B"/>
      </a:hlink>
      <a:folHlink>
        <a:srgbClr val="B2B2B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866257B-E5CE-4C43-9210-F2DE76BE10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139</TotalTime>
  <Words>280</Words>
  <Application>Microsoft Office PowerPoint</Application>
  <PresentationFormat>Widescreen</PresentationFormat>
  <Paragraphs>54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Century Schoolbook</vt:lpstr>
      <vt:lpstr>Wingdings</vt:lpstr>
      <vt:lpstr>Wingdings 2</vt:lpstr>
      <vt:lpstr>View</vt:lpstr>
      <vt:lpstr>Resume Finder</vt:lpstr>
      <vt:lpstr>Site Overview</vt:lpstr>
      <vt:lpstr>Purpose/Need</vt:lpstr>
      <vt:lpstr>Solution – Resume Finder</vt:lpstr>
      <vt:lpstr>Technology Stack</vt:lpstr>
      <vt:lpstr> Architecture</vt:lpstr>
      <vt:lpstr>Features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Resume Finder</dc:title>
  <dc:creator>jahenry@gwmail.gwu.edu</dc:creator>
  <cp:lastModifiedBy>jahenry@gwmail.gwu.edu</cp:lastModifiedBy>
  <cp:revision>16</cp:revision>
  <dcterms:created xsi:type="dcterms:W3CDTF">2017-10-26T01:11:14Z</dcterms:created>
  <dcterms:modified xsi:type="dcterms:W3CDTF">2017-10-27T18:55:08Z</dcterms:modified>
</cp:coreProperties>
</file>

<file path=docProps/thumbnail.jpeg>
</file>